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6" r:id="rId6"/>
    <p:sldId id="269" r:id="rId7"/>
    <p:sldId id="271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6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19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2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72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3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2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5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3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8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54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9B92-33AB-449D-94EE-5C021787D136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EC75F-A9B2-4546-9AD2-FC3F7E37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84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3842" y="-18047"/>
            <a:ext cx="9144000" cy="70294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Центральні та вписані кути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3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Задача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Знайти</a:t>
            </a:r>
            <a:r>
              <a:rPr lang="ru-RU" dirty="0" smtClean="0"/>
              <a:t> величину кута ВАD, </a:t>
            </a:r>
            <a:r>
              <a:rPr lang="ru-RU" dirty="0" err="1" smtClean="0"/>
              <a:t>зображеного</a:t>
            </a:r>
            <a:r>
              <a:rPr lang="ru-RU" dirty="0" smtClean="0"/>
              <a:t> на </a:t>
            </a:r>
            <a:r>
              <a:rPr lang="ru-RU" dirty="0" err="1" smtClean="0"/>
              <a:t>картинці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5" y="2996952"/>
            <a:ext cx="453650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27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Відповідь до задачі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5"/>
            <a:ext cx="91440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Так як кути ВСА і В</a:t>
            </a:r>
            <a:r>
              <a:rPr lang="en-US" sz="2800" dirty="0" smtClean="0"/>
              <a:t>DA </a:t>
            </a:r>
            <a:r>
              <a:rPr lang="ru-RU" sz="2800" dirty="0" err="1" smtClean="0"/>
              <a:t>спираються</a:t>
            </a:r>
            <a:r>
              <a:rPr lang="ru-RU" sz="2800" dirty="0" smtClean="0"/>
              <a:t> на одну дугу (АВ), то вони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en-US" sz="2800" i="1" dirty="0"/>
              <a:t>L</a:t>
            </a:r>
            <a:r>
              <a:rPr lang="en-US" sz="2800" i="1" dirty="0" smtClean="0"/>
              <a:t> </a:t>
            </a:r>
            <a:r>
              <a:rPr lang="en-US" sz="2800" dirty="0" smtClean="0"/>
              <a:t>BDA =90°-40°=50°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ru-RU" sz="2800" dirty="0" err="1" smtClean="0"/>
              <a:t>Тепер</a:t>
            </a:r>
            <a:r>
              <a:rPr lang="ru-RU" sz="2800" dirty="0" smtClean="0"/>
              <a:t> </a:t>
            </a:r>
            <a:r>
              <a:rPr lang="ru-RU" sz="2800" dirty="0" err="1" smtClean="0"/>
              <a:t>звернемося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трикутника</a:t>
            </a:r>
            <a:r>
              <a:rPr lang="ru-RU" sz="2800" dirty="0" smtClean="0"/>
              <a:t> АВ</a:t>
            </a:r>
            <a:r>
              <a:rPr lang="en-US" sz="2800" dirty="0" smtClean="0"/>
              <a:t>D.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прямокутний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кут АВ</a:t>
            </a:r>
            <a:r>
              <a:rPr lang="en-US" sz="2800" dirty="0" smtClean="0"/>
              <a:t>D,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спирається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діаметр</a:t>
            </a:r>
            <a:r>
              <a:rPr lang="ru-RU" sz="2800" dirty="0" smtClean="0"/>
              <a:t>, - </a:t>
            </a:r>
            <a:r>
              <a:rPr lang="ru-RU" sz="2800" dirty="0" err="1" smtClean="0"/>
              <a:t>прямий</a:t>
            </a:r>
            <a:r>
              <a:rPr lang="ru-RU" sz="2800" dirty="0" smtClean="0"/>
              <a:t>. Значить, </a:t>
            </a:r>
            <a:r>
              <a:rPr lang="en-US" sz="2800" i="1" dirty="0" smtClean="0"/>
              <a:t>L</a:t>
            </a:r>
            <a:r>
              <a:rPr lang="en-US" sz="2800" dirty="0" smtClean="0"/>
              <a:t> BAD = 90° -40° = 50°.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                                                          </a:t>
            </a:r>
            <a:r>
              <a:rPr lang="ru-RU" sz="2800" dirty="0" err="1" smtClean="0"/>
              <a:t>Відповідь</a:t>
            </a:r>
            <a:r>
              <a:rPr lang="ru-RU" sz="2800" dirty="0" smtClean="0"/>
              <a:t>: 50</a:t>
            </a:r>
            <a:r>
              <a:rPr lang="en-US" sz="2800" dirty="0" smtClean="0"/>
              <a:t>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221089"/>
            <a:ext cx="3168352" cy="258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-459432"/>
            <a:ext cx="10140619" cy="7605464"/>
          </a:xfrm>
        </p:spPr>
      </p:pic>
    </p:spTree>
    <p:extLst>
      <p:ext uri="{BB962C8B-B14F-4D97-AF65-F5344CB8AC3E}">
        <p14:creationId xmlns:p14="http://schemas.microsoft.com/office/powerpoint/2010/main" val="13193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675456"/>
            <a:ext cx="10294684" cy="7741601"/>
          </a:xfr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92696"/>
            <a:ext cx="4040188" cy="1872208"/>
          </a:xfrm>
        </p:spPr>
        <p:txBody>
          <a:bodyPr>
            <a:normAutofit/>
          </a:bodyPr>
          <a:lstStyle/>
          <a:p>
            <a:r>
              <a:rPr lang="uk-UA" dirty="0" smtClean="0"/>
              <a:t>Кут з вершиною у цент</a:t>
            </a:r>
            <a:r>
              <a:rPr lang="uk-UA" dirty="0"/>
              <a:t>р</a:t>
            </a:r>
            <a:r>
              <a:rPr lang="uk-UA" dirty="0" smtClean="0"/>
              <a:t>і кола називається </a:t>
            </a:r>
            <a:r>
              <a:rPr lang="uk-UA" dirty="0" smtClean="0">
                <a:solidFill>
                  <a:srgbClr val="FF0000"/>
                </a:solidFill>
              </a:rPr>
              <a:t>центральним кутом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144016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Кут,вершина якого лежить на колі,а сторони перетинають коло,називається </a:t>
            </a:r>
            <a:r>
              <a:rPr lang="uk-UA" dirty="0" smtClean="0">
                <a:solidFill>
                  <a:srgbClr val="FF0000"/>
                </a:solidFill>
              </a:rPr>
              <a:t>вписаним кутом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3096344" cy="3096344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338943"/>
            <a:ext cx="3103092" cy="261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24944"/>
            <a:ext cx="3024336" cy="2390928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AOB — </a:t>
            </a:r>
            <a:r>
              <a:rPr lang="ru-RU" dirty="0" err="1" smtClean="0"/>
              <a:t>центральний</a:t>
            </a:r>
            <a:r>
              <a:rPr lang="ru-RU" dirty="0" smtClean="0"/>
              <a:t> кут </a:t>
            </a:r>
          </a:p>
          <a:p>
            <a:endParaRPr lang="ru-RU" dirty="0" smtClean="0"/>
          </a:p>
          <a:p>
            <a:r>
              <a:rPr lang="en-US" dirty="0" smtClean="0"/>
              <a:t>AOB = AB </a:t>
            </a:r>
          </a:p>
          <a:p>
            <a:endParaRPr lang="en-US" dirty="0" smtClean="0"/>
          </a:p>
          <a:p>
            <a:r>
              <a:rPr lang="ru-RU" dirty="0" err="1" smtClean="0"/>
              <a:t>Центральний</a:t>
            </a:r>
            <a:r>
              <a:rPr lang="ru-RU" dirty="0" smtClean="0"/>
              <a:t> кут </a:t>
            </a:r>
            <a:r>
              <a:rPr lang="ru-RU" dirty="0" err="1" smtClean="0"/>
              <a:t>вимірюється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дугою (дугою, на яку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30" y="2132856"/>
            <a:ext cx="4440581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ABC — </a:t>
            </a:r>
            <a:r>
              <a:rPr lang="ru-RU" dirty="0" err="1" smtClean="0"/>
              <a:t>уписаний</a:t>
            </a:r>
            <a:r>
              <a:rPr lang="ru-RU" dirty="0" smtClean="0"/>
              <a:t> кут</a:t>
            </a:r>
          </a:p>
          <a:p>
            <a:endParaRPr lang="ru-RU" dirty="0" smtClean="0"/>
          </a:p>
          <a:p>
            <a:r>
              <a:rPr lang="en-US" dirty="0" smtClean="0"/>
              <a:t>ABC =  AOC =  AC</a:t>
            </a:r>
          </a:p>
          <a:p>
            <a:endParaRPr lang="en-US" dirty="0" smtClean="0"/>
          </a:p>
          <a:p>
            <a:r>
              <a:rPr lang="ru-RU" dirty="0" err="1"/>
              <a:t>В</a:t>
            </a:r>
            <a:r>
              <a:rPr lang="ru-RU" dirty="0" err="1" smtClean="0"/>
              <a:t>писаний</a:t>
            </a:r>
            <a:r>
              <a:rPr lang="ru-RU" dirty="0" smtClean="0"/>
              <a:t> кут </a:t>
            </a:r>
            <a:r>
              <a:rPr lang="ru-RU" dirty="0" err="1" smtClean="0"/>
              <a:t>вимірюється</a:t>
            </a:r>
            <a:r>
              <a:rPr lang="ru-RU" dirty="0" smtClean="0"/>
              <a:t> половиною дуги, на яку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, і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центрального кута,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060848"/>
            <a:ext cx="3587371" cy="3024335"/>
          </a:xfrm>
        </p:spPr>
      </p:pic>
    </p:spTree>
    <p:extLst>
      <p:ext uri="{BB962C8B-B14F-4D97-AF65-F5344CB8AC3E}">
        <p14:creationId xmlns:p14="http://schemas.microsoft.com/office/powerpoint/2010/main" val="313355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6588"/>
            <a:ext cx="9144000" cy="85145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lang="uk-UA" b="1" dirty="0" smtClean="0"/>
              <a:t>Властивості вписаних кутів.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4414168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b="0" dirty="0" smtClean="0"/>
              <a:t>ABC =  ADC = 90°</a:t>
            </a:r>
          </a:p>
          <a:p>
            <a:endParaRPr lang="ru-RU" b="0" dirty="0" smtClean="0"/>
          </a:p>
          <a:p>
            <a:r>
              <a:rPr lang="ru-RU" b="0" dirty="0" err="1" smtClean="0"/>
              <a:t>Вписаний</a:t>
            </a:r>
            <a:r>
              <a:rPr lang="ru-RU" b="0" dirty="0" smtClean="0"/>
              <a:t> кут, </a:t>
            </a:r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спирається</a:t>
            </a:r>
            <a:r>
              <a:rPr lang="ru-RU" b="0" dirty="0" smtClean="0"/>
              <a:t> на </a:t>
            </a:r>
            <a:r>
              <a:rPr lang="ru-RU" b="0" dirty="0" err="1" smtClean="0"/>
              <a:t>діаметр</a:t>
            </a:r>
            <a:r>
              <a:rPr lang="ru-RU" b="0" dirty="0" smtClean="0"/>
              <a:t>, </a:t>
            </a:r>
            <a:r>
              <a:rPr lang="ru-RU" b="0" dirty="0" err="1" smtClean="0"/>
              <a:t>дорівнює</a:t>
            </a:r>
            <a:r>
              <a:rPr lang="ru-RU" b="0" dirty="0" smtClean="0"/>
              <a:t> 90°.</a:t>
            </a:r>
            <a:endParaRPr lang="ru-RU" b="0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2776"/>
            <a:ext cx="2664296" cy="2348765"/>
          </a:xfr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ABC =  ADC =  АКС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err="1"/>
              <a:t>В</a:t>
            </a:r>
            <a:r>
              <a:rPr lang="ru-RU" dirty="0" err="1" smtClean="0"/>
              <a:t>писані</a:t>
            </a:r>
            <a:r>
              <a:rPr lang="ru-RU" dirty="0" smtClean="0"/>
              <a:t> кути,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спираються</a:t>
            </a:r>
            <a:r>
              <a:rPr lang="ru-RU" dirty="0" smtClean="0"/>
              <a:t> на ту саму дугу,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собою.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12776"/>
            <a:ext cx="2607973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Теорема (про вписаний кут).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Вписаний кут вимірюється половиною дуги,на яку він спирається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>
                <a:solidFill>
                  <a:srgbClr val="FF0000"/>
                </a:solidFill>
              </a:rPr>
              <a:t/>
            </a:r>
            <a:br>
              <a:rPr lang="uk-UA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81206"/>
            <a:ext cx="2912964" cy="26164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165460"/>
            <a:ext cx="4524375" cy="2447925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247787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Центральний</a:t>
            </a:r>
            <a:r>
              <a:rPr lang="ru-RU" dirty="0" smtClean="0"/>
              <a:t> кут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подвоєному</a:t>
            </a:r>
            <a:r>
              <a:rPr lang="ru-RU" dirty="0" smtClean="0"/>
              <a:t> </a:t>
            </a:r>
            <a:r>
              <a:rPr lang="ru-RU" dirty="0" err="1" smtClean="0"/>
              <a:t>вписаному</a:t>
            </a:r>
            <a:r>
              <a:rPr lang="ru-RU" dirty="0" smtClean="0"/>
              <a:t> куту, 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спираються</a:t>
            </a:r>
            <a:r>
              <a:rPr lang="ru-RU" dirty="0" smtClean="0"/>
              <a:t> на </a:t>
            </a:r>
            <a:r>
              <a:rPr lang="ru-RU" dirty="0" err="1" smtClean="0"/>
              <a:t>однакову</a:t>
            </a:r>
            <a:r>
              <a:rPr lang="ru-RU" dirty="0" smtClean="0"/>
              <a:t> дугу.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9" y="190278"/>
            <a:ext cx="4035406" cy="40170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3643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Задача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Знайти</a:t>
            </a:r>
            <a:r>
              <a:rPr lang="ru-RU" dirty="0" smtClean="0"/>
              <a:t> величину кута А0С (див. Рис.), </a:t>
            </a:r>
            <a:r>
              <a:rPr lang="ru-RU" dirty="0" err="1" smtClean="0"/>
              <a:t>Якщо</a:t>
            </a:r>
            <a:r>
              <a:rPr lang="ru-RU" dirty="0" smtClean="0"/>
              <a:t> кут АВС </a:t>
            </a:r>
            <a:r>
              <a:rPr lang="ru-RU" dirty="0" err="1" smtClean="0"/>
              <a:t>дорівнює</a:t>
            </a:r>
            <a:r>
              <a:rPr lang="ru-RU" dirty="0" smtClean="0"/>
              <a:t> 140 °.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80928"/>
            <a:ext cx="3959173" cy="37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Відповідь до задачі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3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                                        </a:t>
            </a:r>
            <a:r>
              <a:rPr lang="ru-RU" sz="2400" dirty="0" err="1" smtClean="0"/>
              <a:t>Зауважимо</a:t>
            </a:r>
            <a:r>
              <a:rPr lang="ru-RU" sz="2400" dirty="0" smtClean="0"/>
              <a:t>, той кут АОС,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позначений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картинці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і є </a:t>
            </a:r>
            <a:r>
              <a:rPr lang="ru-RU" sz="2400" dirty="0" err="1" smtClean="0"/>
              <a:t>центральним</a:t>
            </a:r>
            <a:r>
              <a:rPr lang="ru-RU" sz="2400" dirty="0" smtClean="0"/>
              <a:t> кутом, але не є </a:t>
            </a:r>
            <a:r>
              <a:rPr lang="ru-RU" sz="2400" dirty="0" err="1" smtClean="0"/>
              <a:t>відповідним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вписаного</a:t>
            </a:r>
            <a:r>
              <a:rPr lang="ru-RU" sz="2400" dirty="0" smtClean="0"/>
              <a:t> кута АВС, так як вони </a:t>
            </a:r>
            <a:r>
              <a:rPr lang="ru-RU" sz="2400" dirty="0" err="1" smtClean="0"/>
              <a:t>спираються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дуги (кут АВС </a:t>
            </a:r>
            <a:r>
              <a:rPr lang="ru-RU" sz="2400" dirty="0" err="1" smtClean="0"/>
              <a:t>спирається</a:t>
            </a:r>
            <a:r>
              <a:rPr lang="ru-RU" sz="2400" dirty="0" smtClean="0"/>
              <a:t> на дугу АС, а кут АОС - на дугу АВС).</a:t>
            </a:r>
          </a:p>
          <a:p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Так як </a:t>
            </a:r>
            <a:r>
              <a:rPr lang="ru-RU" sz="2400" dirty="0" err="1" smtClean="0"/>
              <a:t>вписаний</a:t>
            </a:r>
            <a:r>
              <a:rPr lang="ru-RU" sz="2400" dirty="0" smtClean="0"/>
              <a:t> кут АВС, </a:t>
            </a:r>
            <a:r>
              <a:rPr lang="ru-RU" sz="2400" dirty="0" err="1" smtClean="0"/>
              <a:t>рівний</a:t>
            </a:r>
            <a:r>
              <a:rPr lang="ru-RU" sz="2400" dirty="0" smtClean="0"/>
              <a:t> 140°</a:t>
            </a:r>
            <a:r>
              <a:rPr lang="en-US" sz="2400" dirty="0" smtClean="0"/>
              <a:t>, </a:t>
            </a:r>
            <a:r>
              <a:rPr lang="ru-RU" sz="2400" dirty="0" err="1" smtClean="0"/>
              <a:t>спирається</a:t>
            </a:r>
            <a:r>
              <a:rPr lang="ru-RU" sz="2400" dirty="0" smtClean="0"/>
              <a:t> на дугу АС, то вона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280 °</a:t>
            </a:r>
            <a:r>
              <a:rPr lang="en-US" sz="2400" dirty="0" smtClean="0"/>
              <a:t>. </a:t>
            </a:r>
            <a:r>
              <a:rPr lang="ru-RU" sz="2400" dirty="0" smtClean="0"/>
              <a:t>Значить дуга АВС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360°</a:t>
            </a:r>
            <a:r>
              <a:rPr lang="en-US" sz="2400" dirty="0" smtClean="0"/>
              <a:t> -280 </a:t>
            </a:r>
            <a:r>
              <a:rPr lang="uk-UA" sz="2400" dirty="0" smtClean="0"/>
              <a:t>°</a:t>
            </a:r>
            <a:r>
              <a:rPr lang="en-US" sz="2400" dirty="0" smtClean="0"/>
              <a:t> = 80</a:t>
            </a:r>
            <a:r>
              <a:rPr lang="uk-UA" sz="2400" dirty="0" smtClean="0"/>
              <a:t>°</a:t>
            </a:r>
            <a:r>
              <a:rPr lang="en-US" sz="2400" dirty="0" smtClean="0"/>
              <a:t>. </a:t>
            </a:r>
            <a:r>
              <a:rPr lang="ru-RU" sz="2400" dirty="0" smtClean="0"/>
              <a:t>А значить </a:t>
            </a:r>
            <a:r>
              <a:rPr lang="ru-RU" sz="2400" dirty="0" err="1" smtClean="0"/>
              <a:t>центральний</a:t>
            </a:r>
            <a:r>
              <a:rPr lang="ru-RU" sz="2400" dirty="0" smtClean="0"/>
              <a:t> кут АОС,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градусної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мірою</a:t>
            </a:r>
            <a:r>
              <a:rPr lang="ru-RU" sz="2400" dirty="0" smtClean="0"/>
              <a:t> дуги, на яку </a:t>
            </a:r>
            <a:r>
              <a:rPr lang="ru-RU" sz="2400" dirty="0" err="1" smtClean="0"/>
              <a:t>спирається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80°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                                                                                 </a:t>
            </a:r>
            <a:r>
              <a:rPr lang="ru-RU" sz="2400" dirty="0" err="1" smtClean="0"/>
              <a:t>Відповідь</a:t>
            </a:r>
            <a:r>
              <a:rPr lang="ru-RU" sz="2400" dirty="0" smtClean="0"/>
              <a:t>: 80°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4797152"/>
            <a:ext cx="2952328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333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Центральні та вписані кути</vt:lpstr>
      <vt:lpstr>Презентация PowerPoint</vt:lpstr>
      <vt:lpstr>Презентация PowerPoint</vt:lpstr>
      <vt:lpstr>Презентация PowerPoint</vt:lpstr>
      <vt:lpstr>Властивості вписаних кутів.</vt:lpstr>
      <vt:lpstr>Теорема (про вписаний кут). Вписаний кут вимірюється половиною дуги,на яку він спирається  </vt:lpstr>
      <vt:lpstr>      Центральний кут дорівнює подвоєному вписаному куту, якщо вони спираються на однакову дугу.</vt:lpstr>
      <vt:lpstr>Задача 1.</vt:lpstr>
      <vt:lpstr>Відповідь до задачі 1.</vt:lpstr>
      <vt:lpstr>Задача 2.</vt:lpstr>
      <vt:lpstr>Відповідь до задачі 2.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Центральні та вписані кути</dc:title>
  <dc:creator>OSIRIS</dc:creator>
  <cp:lastModifiedBy>OSIRIS</cp:lastModifiedBy>
  <cp:revision>17</cp:revision>
  <dcterms:created xsi:type="dcterms:W3CDTF">2014-11-08T11:49:06Z</dcterms:created>
  <dcterms:modified xsi:type="dcterms:W3CDTF">2014-11-08T17:33:36Z</dcterms:modified>
</cp:coreProperties>
</file>